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0" r:id="rId4"/>
    <p:sldId id="282" r:id="rId5"/>
    <p:sldId id="284" r:id="rId6"/>
    <p:sldId id="286" r:id="rId7"/>
    <p:sldId id="285" r:id="rId8"/>
    <p:sldId id="259" r:id="rId9"/>
    <p:sldId id="261" r:id="rId10"/>
    <p:sldId id="262" r:id="rId11"/>
    <p:sldId id="276" r:id="rId12"/>
    <p:sldId id="263" r:id="rId13"/>
    <p:sldId id="272" r:id="rId14"/>
    <p:sldId id="267" r:id="rId15"/>
    <p:sldId id="268" r:id="rId16"/>
    <p:sldId id="264" r:id="rId17"/>
    <p:sldId id="265" r:id="rId18"/>
    <p:sldId id="266" r:id="rId19"/>
    <p:sldId id="273" r:id="rId20"/>
    <p:sldId id="275" r:id="rId21"/>
    <p:sldId id="277" r:id="rId22"/>
    <p:sldId id="278" r:id="rId23"/>
    <p:sldId id="279" r:id="rId24"/>
    <p:sldId id="280" r:id="rId25"/>
    <p:sldId id="269" r:id="rId26"/>
    <p:sldId id="281" r:id="rId27"/>
    <p:sldId id="288" r:id="rId28"/>
    <p:sldId id="287" r:id="rId29"/>
    <p:sldId id="27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C937F-DF18-4A10-9E0B-36941517E1D0}" v="63" dt="2020-12-24T04:48:16.642"/>
    <p1510:client id="{47DED466-4542-4AFB-A405-903BC6613EF6}" v="397" dt="2020-12-16T13:19:56.265"/>
    <p1510:client id="{556302E7-643F-423E-AF73-3C715B043D99}" v="1175" dt="2020-12-24T04:17:54.188"/>
    <p1510:client id="{7B59D676-3884-4972-BF66-A8F6F8420ECA}" v="343" dt="2020-12-24T11:30:55.953"/>
    <p1510:client id="{84FF7D17-4802-42A6-B8BE-312ABDFD6F0A}" v="67" dt="2020-12-19T19:37:00.995"/>
    <p1510:client id="{86C819E5-B824-4ADA-B72F-51D54F448981}" v="3" dt="2020-12-16T12:54:53.218"/>
    <p1510:client id="{96F3E58B-5716-432D-A42F-76FF60F3E570}" v="1394" dt="2020-12-16T18:13:20.157"/>
    <p1510:client id="{986DB993-4DED-4090-84EF-F24DC9979B6E}" v="29" dt="2020-12-22T20:08:33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4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29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1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6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6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4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75" r:id="rId6"/>
    <p:sldLayoutId id="2147483680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94347-C9A9-4BFD-8A6D-05A2B0CD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4ED281-4082-46F9-86EE-D7890136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31D9B7-48AB-4407-A9E8-13391FCB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9902" flipV="1">
            <a:off x="5210629" y="4242714"/>
            <a:ext cx="7104297" cy="3137347"/>
          </a:xfrm>
          <a:custGeom>
            <a:avLst/>
            <a:gdLst>
              <a:gd name="connsiteX0" fmla="*/ 6772629 w 7104297"/>
              <a:gd name="connsiteY0" fmla="*/ 3137347 h 3137347"/>
              <a:gd name="connsiteX1" fmla="*/ 7104297 w 7104297"/>
              <a:gd name="connsiteY1" fmla="*/ 1081624 h 3137347"/>
              <a:gd name="connsiteX2" fmla="*/ 400225 w 7104297"/>
              <a:gd name="connsiteY2" fmla="*/ 0 h 3137347"/>
              <a:gd name="connsiteX3" fmla="*/ 277738 w 7104297"/>
              <a:gd name="connsiteY3" fmla="*/ 5048 h 3137347"/>
              <a:gd name="connsiteX4" fmla="*/ 0 w 7104297"/>
              <a:gd name="connsiteY4" fmla="*/ 23585 h 3137347"/>
              <a:gd name="connsiteX5" fmla="*/ 296410 w 7104297"/>
              <a:gd name="connsiteY5" fmla="*/ 136472 h 3137347"/>
              <a:gd name="connsiteX6" fmla="*/ 396403 w 7104297"/>
              <a:gd name="connsiteY6" fmla="*/ 445861 h 3137347"/>
              <a:gd name="connsiteX7" fmla="*/ 760665 w 7104297"/>
              <a:gd name="connsiteY7" fmla="*/ 621461 h 3137347"/>
              <a:gd name="connsiteX8" fmla="*/ 996368 w 7104297"/>
              <a:gd name="connsiteY8" fmla="*/ 684176 h 3137347"/>
              <a:gd name="connsiteX9" fmla="*/ 1535617 w 7104297"/>
              <a:gd name="connsiteY9" fmla="*/ 776157 h 3137347"/>
              <a:gd name="connsiteX10" fmla="*/ 1614185 w 7104297"/>
              <a:gd name="connsiteY10" fmla="*/ 926671 h 3137347"/>
              <a:gd name="connsiteX11" fmla="*/ 1682037 w 7104297"/>
              <a:gd name="connsiteY11" fmla="*/ 1093909 h 3137347"/>
              <a:gd name="connsiteX12" fmla="*/ 1824886 w 7104297"/>
              <a:gd name="connsiteY12" fmla="*/ 1202614 h 3137347"/>
              <a:gd name="connsiteX13" fmla="*/ 714243 w 7104297"/>
              <a:gd name="connsiteY13" fmla="*/ 1185890 h 3137347"/>
              <a:gd name="connsiteX14" fmla="*/ 1967733 w 7104297"/>
              <a:gd name="connsiteY14" fmla="*/ 1537090 h 3137347"/>
              <a:gd name="connsiteX15" fmla="*/ 1857026 w 7104297"/>
              <a:gd name="connsiteY15" fmla="*/ 1675062 h 3137347"/>
              <a:gd name="connsiteX16" fmla="*/ 2542697 w 7104297"/>
              <a:gd name="connsiteY16" fmla="*/ 1863205 h 3137347"/>
              <a:gd name="connsiteX17" fmla="*/ 2174863 w 7104297"/>
              <a:gd name="connsiteY17" fmla="*/ 1884109 h 3137347"/>
              <a:gd name="connsiteX18" fmla="*/ 4314015 w 7104297"/>
              <a:gd name="connsiteY18" fmla="*/ 2670128 h 3137347"/>
              <a:gd name="connsiteX19" fmla="*/ 5430784 w 7104297"/>
              <a:gd name="connsiteY19" fmla="*/ 2889725 h 3137347"/>
              <a:gd name="connsiteX20" fmla="*/ 6613344 w 7104297"/>
              <a:gd name="connsiteY20" fmla="*/ 3108822 h 31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04297" h="313734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937845"/>
            <a:ext cx="6696453" cy="3643679"/>
          </a:xfrm>
        </p:spPr>
        <p:txBody>
          <a:bodyPr anchor="b">
            <a:normAutofit/>
          </a:bodyPr>
          <a:lstStyle/>
          <a:p>
            <a:r>
              <a:rPr lang="ru-RU" sz="6000">
                <a:cs typeface="Calibri Light"/>
              </a:rPr>
              <a:t>Капсульные нейронные сети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82064" y="5041616"/>
            <a:ext cx="4471736" cy="1246472"/>
          </a:xfrm>
        </p:spPr>
        <p:txBody>
          <a:bodyPr anchor="ctr">
            <a:normAutofit/>
          </a:bodyPr>
          <a:lstStyle/>
          <a:p>
            <a:pPr algn="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820B9-F975-408F-ACA9-CD9A247F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Алгоритм динамической маршрутизации по соглашению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6D34608-BE48-4E62-8C2B-27C09183A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34" y="2211949"/>
            <a:ext cx="5905500" cy="3473450"/>
          </a:xfr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F1700D2-343E-48DB-B7CD-415D11A42417}"/>
              </a:ext>
            </a:extLst>
          </p:cNvPr>
          <p:cNvCxnSpPr/>
          <p:nvPr/>
        </p:nvCxnSpPr>
        <p:spPr>
          <a:xfrm flipV="1">
            <a:off x="4724400" y="2362200"/>
            <a:ext cx="2933700" cy="10668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8EA4ED-D49B-43C8-9CE2-740CED915218}"/>
              </a:ext>
            </a:extLst>
          </p:cNvPr>
          <p:cNvSpPr txBox="1"/>
          <p:nvPr/>
        </p:nvSpPr>
        <p:spPr>
          <a:xfrm>
            <a:off x="7673975" y="1831975"/>
            <a:ext cx="3886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Получение вектора предсказания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F09BD3C-7EB2-44C4-8DAA-129D34F55973}"/>
              </a:ext>
            </a:extLst>
          </p:cNvPr>
          <p:cNvCxnSpPr/>
          <p:nvPr/>
        </p:nvCxnSpPr>
        <p:spPr>
          <a:xfrm>
            <a:off x="4705350" y="4121150"/>
            <a:ext cx="2971800" cy="127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66094F-F57B-400A-8E93-9DBFF826E6C2}"/>
              </a:ext>
            </a:extLst>
          </p:cNvPr>
          <p:cNvSpPr txBox="1"/>
          <p:nvPr/>
        </p:nvSpPr>
        <p:spPr>
          <a:xfrm>
            <a:off x="7769225" y="3298825"/>
            <a:ext cx="36957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Суммирование с учетом коэффициентов связки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5B251C0-9697-40D2-8C03-12CC53397BDA}"/>
              </a:ext>
            </a:extLst>
          </p:cNvPr>
          <p:cNvCxnSpPr/>
          <p:nvPr/>
        </p:nvCxnSpPr>
        <p:spPr>
          <a:xfrm>
            <a:off x="4740275" y="5032375"/>
            <a:ext cx="2921000" cy="9017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477D95-5996-4FE2-8FCC-F5BBC722CFD5}"/>
              </a:ext>
            </a:extLst>
          </p:cNvPr>
          <p:cNvSpPr txBox="1"/>
          <p:nvPr/>
        </p:nvSpPr>
        <p:spPr>
          <a:xfrm>
            <a:off x="7766050" y="5327650"/>
            <a:ext cx="43307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Функция активации (нормализация + нелинейность)</a:t>
            </a:r>
          </a:p>
        </p:txBody>
      </p:sp>
    </p:spTree>
    <p:extLst>
      <p:ext uri="{BB962C8B-B14F-4D97-AF65-F5344CB8AC3E}">
        <p14:creationId xmlns:p14="http://schemas.microsoft.com/office/powerpoint/2010/main" val="164456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6873-F847-4E5D-949D-E70A6991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Squash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78DC3FB-200A-4882-B626-1C1BB74A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85" y="2809281"/>
            <a:ext cx="3716215" cy="1239438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E3D33CA-216F-40B5-88FE-6031FABB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9" y="1727074"/>
            <a:ext cx="7491044" cy="46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073BF-75B7-4935-97F6-C728EE6C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>
                <a:ea typeface="+mj-lt"/>
                <a:cs typeface="+mj-lt"/>
              </a:rPr>
              <a:t>Алгоритм динамической маршрутизации по соглашению</a:t>
            </a:r>
            <a:endParaRPr lang="ru-RU"/>
          </a:p>
        </p:txBody>
      </p:sp>
      <p:pic>
        <p:nvPicPr>
          <p:cNvPr id="4" name="Рисунок 4" descr="Изображение выглядит как птица, текст, доска, стая&#10;&#10;Автоматически созданное описание">
            <a:extLst>
              <a:ext uri="{FF2B5EF4-FFF2-40B4-BE49-F238E27FC236}">
                <a16:creationId xmlns:a16="http://schemas.microsoft.com/office/drawing/2014/main" id="{CCC37ED3-6FE9-401D-8672-103DCF88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117" y="1692961"/>
            <a:ext cx="6591300" cy="1896008"/>
          </a:xfr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5438BE-E91E-45C5-8BE1-3388B4FB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877652"/>
            <a:ext cx="8458200" cy="25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5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8CCCD-C329-46F8-B3B0-E77F6E79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Алгоритм динамической маршрутизации по соглашению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A7AC783-107D-4426-9273-B2AE41193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254" y="1990513"/>
            <a:ext cx="8063157" cy="4160520"/>
          </a:xfrm>
        </p:spPr>
      </p:pic>
    </p:spTree>
    <p:extLst>
      <p:ext uri="{BB962C8B-B14F-4D97-AF65-F5344CB8AC3E}">
        <p14:creationId xmlns:p14="http://schemas.microsoft.com/office/powerpoint/2010/main" val="22794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DE7E9B5D-8E12-4F84-B400-107166C4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242" y="672889"/>
            <a:ext cx="10021139" cy="5515186"/>
          </a:xfrm>
        </p:spPr>
      </p:pic>
    </p:spTree>
    <p:extLst>
      <p:ext uri="{BB962C8B-B14F-4D97-AF65-F5344CB8AC3E}">
        <p14:creationId xmlns:p14="http://schemas.microsoft.com/office/powerpoint/2010/main" val="175642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3232BB6-39C5-4F8E-AF97-DEA2323B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071" y="643468"/>
            <a:ext cx="53611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686E7-C262-4533-96DE-E62D9860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Функция потерь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004095-CDA7-4D37-A995-7894EDC20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521778"/>
            <a:ext cx="7759700" cy="253682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9D81D0D-80EA-43EA-B07A-782EDADE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338892"/>
            <a:ext cx="4787900" cy="22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AA8E49-C03B-4014-B11D-7282C594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Архитектура </a:t>
            </a:r>
            <a:r>
              <a:rPr lang="ru-RU" err="1"/>
              <a:t>CapsNet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3D87F26-9A7E-4BB8-91A8-AF19E781D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2477851"/>
            <a:ext cx="10515600" cy="2953011"/>
          </a:xfrm>
        </p:spPr>
      </p:pic>
    </p:spTree>
    <p:extLst>
      <p:ext uri="{BB962C8B-B14F-4D97-AF65-F5344CB8AC3E}">
        <p14:creationId xmlns:p14="http://schemas.microsoft.com/office/powerpoint/2010/main" val="187338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5749C-1D5B-4177-B846-D548B4FF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Реконструкция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13BC-146B-42F2-B826-2F71349C987E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Реконструктор принимает 16-мерный вектор капсулы соответствующий правильному изображению и пытается восстанавливить это изображение. Используется в качестве регуляризатора.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4BA8245-4CF6-418B-86BB-329F67578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0813" y="902999"/>
            <a:ext cx="4491887" cy="201011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7B2E12D-8975-47DA-807D-F467E48B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46" y="4282848"/>
            <a:ext cx="4491887" cy="12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4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клавиатура, электроника, пишущая машинка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1 epoch</a:t>
            </a:r>
          </a:p>
        </p:txBody>
      </p:sp>
    </p:spTree>
    <p:extLst>
      <p:ext uri="{BB962C8B-B14F-4D97-AF65-F5344CB8AC3E}">
        <p14:creationId xmlns:p14="http://schemas.microsoft.com/office/powerpoint/2010/main" val="122388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8BBB2-5BA7-4BCE-8C43-2A927C20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4" y="423182"/>
            <a:ext cx="3302000" cy="926420"/>
          </a:xfrm>
        </p:spPr>
        <p:txBody>
          <a:bodyPr>
            <a:normAutofit fontScale="90000"/>
          </a:bodyPr>
          <a:lstStyle/>
          <a:p>
            <a:r>
              <a:rPr lang="ru-RU" i="0" err="1"/>
              <a:t>Свёрточные</a:t>
            </a:r>
            <a:r>
              <a:rPr lang="ru-RU" i="0"/>
              <a:t> сети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8616C0F-8805-42D1-A950-5749C1E39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429" y="277986"/>
            <a:ext cx="8004629" cy="2693052"/>
          </a:xfr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727E629F-4D98-4440-8C77-ED639427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801" y="3428999"/>
            <a:ext cx="2609850" cy="2990850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9662E86-93F7-4F40-9772-E3D32C8E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407" y="3623886"/>
            <a:ext cx="3969657" cy="2294161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61FE969-94B0-4D2A-A044-9F6A9ED74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3199754"/>
            <a:ext cx="2743200" cy="124165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C4CF55D-F1C1-4256-BE4A-1247C640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75" y="5105326"/>
            <a:ext cx="2743200" cy="9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клавиатура, пишущая машинка, электроника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5 epochs</a:t>
            </a:r>
          </a:p>
        </p:txBody>
      </p:sp>
    </p:spTree>
    <p:extLst>
      <p:ext uri="{BB962C8B-B14F-4D97-AF65-F5344CB8AC3E}">
        <p14:creationId xmlns:p14="http://schemas.microsoft.com/office/powerpoint/2010/main" val="183705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10 epochs</a:t>
            </a:r>
          </a:p>
        </p:txBody>
      </p:sp>
    </p:spTree>
    <p:extLst>
      <p:ext uri="{BB962C8B-B14F-4D97-AF65-F5344CB8AC3E}">
        <p14:creationId xmlns:p14="http://schemas.microsoft.com/office/powerpoint/2010/main" val="2695283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15 epochs</a:t>
            </a:r>
          </a:p>
        </p:txBody>
      </p:sp>
    </p:spTree>
    <p:extLst>
      <p:ext uri="{BB962C8B-B14F-4D97-AF65-F5344CB8AC3E}">
        <p14:creationId xmlns:p14="http://schemas.microsoft.com/office/powerpoint/2010/main" val="198280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20 epochs</a:t>
            </a:r>
          </a:p>
        </p:txBody>
      </p:sp>
    </p:spTree>
    <p:extLst>
      <p:ext uri="{BB962C8B-B14F-4D97-AF65-F5344CB8AC3E}">
        <p14:creationId xmlns:p14="http://schemas.microsoft.com/office/powerpoint/2010/main" val="273686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6368CC6-F333-4D98-8F6C-31B510335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233" y="1201003"/>
            <a:ext cx="4107976" cy="4107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F202-337E-4E8E-8BBF-92B297C70738}"/>
              </a:ext>
            </a:extLst>
          </p:cNvPr>
          <p:cNvSpPr txBox="1"/>
          <p:nvPr/>
        </p:nvSpPr>
        <p:spPr>
          <a:xfrm>
            <a:off x="4142317" y="829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50 epochs</a:t>
            </a:r>
          </a:p>
        </p:txBody>
      </p:sp>
    </p:spTree>
    <p:extLst>
      <p:ext uri="{BB962C8B-B14F-4D97-AF65-F5344CB8AC3E}">
        <p14:creationId xmlns:p14="http://schemas.microsoft.com/office/powerpoint/2010/main" val="252665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внутренний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D9FD827E-C036-4D24-8A5A-11A630EC4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109" y="643467"/>
            <a:ext cx="956178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01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9AF72-D56B-4D21-B649-95420C2F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 на MNIST</a:t>
            </a:r>
            <a:endParaRPr lang="ru-RU" dirty="0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BBB44C9-7032-4AEB-8630-98CEFA23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3574"/>
            <a:ext cx="10515600" cy="2756732"/>
          </a:xfrm>
        </p:spPr>
      </p:pic>
    </p:spTree>
    <p:extLst>
      <p:ext uri="{BB962C8B-B14F-4D97-AF65-F5344CB8AC3E}">
        <p14:creationId xmlns:p14="http://schemas.microsoft.com/office/powerpoint/2010/main" val="114349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6C070-383A-45E5-AFEB-A1AE974A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FA858A55-80D6-41D4-A8B5-61EDA5BC0C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324775"/>
              </p:ext>
            </p:extLst>
          </p:nvPr>
        </p:nvGraphicFramePr>
        <p:xfrm>
          <a:off x="1280583" y="153458"/>
          <a:ext cx="93725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296">
                  <a:extLst>
                    <a:ext uri="{9D8B030D-6E8A-4147-A177-3AD203B41FA5}">
                      <a16:colId xmlns:a16="http://schemas.microsoft.com/office/drawing/2014/main" val="3994902091"/>
                    </a:ext>
                  </a:extLst>
                </a:gridCol>
                <a:gridCol w="4686296">
                  <a:extLst>
                    <a:ext uri="{9D8B030D-6E8A-4147-A177-3AD203B41FA5}">
                      <a16:colId xmlns:a16="http://schemas.microsoft.com/office/drawing/2014/main" val="2221588674"/>
                    </a:ext>
                  </a:extLst>
                </a:gridCol>
              </a:tblGrid>
              <a:tr h="359833">
                <a:tc>
                  <a:txBody>
                    <a:bodyPr/>
                    <a:lstStyle/>
                    <a:p>
                      <a:r>
                        <a:rPr lang="ru-RU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8862"/>
                  </a:ext>
                </a:extLst>
              </a:tr>
              <a:tr h="199472">
                <a:tc>
                  <a:txBody>
                    <a:bodyPr/>
                    <a:lstStyle/>
                    <a:p>
                      <a:r>
                        <a:rPr lang="ru-RU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latin typeface="Century Gothic"/>
                        </a:rPr>
                        <a:t>0.9674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98070"/>
                  </a:ext>
                </a:extLst>
              </a:tr>
              <a:tr h="199472">
                <a:tc>
                  <a:txBody>
                    <a:bodyPr/>
                    <a:lstStyle/>
                    <a:p>
                      <a:r>
                        <a:rPr lang="ru-RU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latin typeface="Century Gothic"/>
                        </a:rPr>
                        <a:t>0.9866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10654"/>
                  </a:ext>
                </a:extLst>
              </a:tr>
              <a:tr h="199472">
                <a:tc>
                  <a:txBody>
                    <a:bodyPr/>
                    <a:lstStyle/>
                    <a:p>
                      <a:r>
                        <a:rPr lang="ru-RU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latin typeface="Century Gothic"/>
                        </a:rPr>
                        <a:t>0.9877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5091"/>
                  </a:ext>
                </a:extLst>
              </a:tr>
              <a:tr h="199472">
                <a:tc>
                  <a:txBody>
                    <a:bodyPr/>
                    <a:lstStyle/>
                    <a:p>
                      <a:r>
                        <a:rPr lang="ru-RU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latin typeface="Century Gothic"/>
                        </a:rPr>
                        <a:t>0.9906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79476"/>
                  </a:ext>
                </a:extLst>
              </a:tr>
              <a:tr h="199472">
                <a:tc>
                  <a:txBody>
                    <a:bodyPr/>
                    <a:lstStyle/>
                    <a:p>
                      <a:r>
                        <a:rPr lang="ru-RU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800" b="0" i="0" u="none" strike="noStrike" noProof="0">
                          <a:latin typeface="Century Gothic"/>
                        </a:rPr>
                        <a:t>0.9931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86511"/>
                  </a:ext>
                </a:extLst>
              </a:tr>
            </a:tbl>
          </a:graphicData>
        </a:graphic>
      </p:graphicFrame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2AD8026-1213-406C-B1C1-7EE1A54D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440517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9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4A37-5A32-48A6-9B8E-0C198A9A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 на других датасетах</a:t>
            </a:r>
          </a:p>
        </p:txBody>
      </p:sp>
      <p:pic>
        <p:nvPicPr>
          <p:cNvPr id="4" name="Рисунок 4" descr="Изображение выглядит как фотография, в позе, мужчина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B888141B-95B1-4D3A-8FCE-8C2D99941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89" y="1705550"/>
            <a:ext cx="3270251" cy="890059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C5A4CD-9271-4339-9D82-57919483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4" y="2906527"/>
            <a:ext cx="3039533" cy="831012"/>
          </a:xfrm>
          <a:prstGeom prst="rect">
            <a:avLst/>
          </a:prstGeom>
        </p:spPr>
      </p:pic>
      <p:pic>
        <p:nvPicPr>
          <p:cNvPr id="6" name="Рисунок 6" descr="Изображение выглядит как знак, фотография, сидит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E25B6BD-598C-4940-A74D-37905393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6" y="3984515"/>
            <a:ext cx="3208866" cy="878637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FDFDAA-D565-4436-B866-14513E1D8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7" y="5059489"/>
            <a:ext cx="2743200" cy="759481"/>
          </a:xfrm>
          <a:prstGeom prst="rect">
            <a:avLst/>
          </a:prstGeom>
        </p:spPr>
      </p:pic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1DCAB74-BE1A-47AC-B848-4965CB56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067" y="1923052"/>
            <a:ext cx="6309783" cy="31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9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BDE7-E21E-45B6-AD32-F381EBD3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847077-C65A-440F-B791-77D19444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603"/>
            <a:ext cx="10515600" cy="4934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Плюсы:</a:t>
            </a:r>
          </a:p>
          <a:p>
            <a:r>
              <a:rPr lang="ru-RU">
                <a:ea typeface="+mn-lt"/>
                <a:cs typeface="+mn-lt"/>
              </a:rPr>
              <a:t>Эквивариантность нейронной активности в отношении изменений входных данных и инвариантности в вероятностях обнаружения признаков</a:t>
            </a:r>
          </a:p>
          <a:p>
            <a:r>
              <a:rPr lang="ru-RU"/>
              <a:t>Инкапсуляция ценной информации вместо простого выбора максимальных значений</a:t>
            </a:r>
          </a:p>
          <a:p>
            <a:pPr marL="0" indent="0">
              <a:buNone/>
            </a:pPr>
            <a:r>
              <a:rPr lang="ru-RU"/>
              <a:t>Минусы:</a:t>
            </a:r>
          </a:p>
          <a:p>
            <a:r>
              <a:rPr lang="ru-RU"/>
              <a:t>Вычислительная сложность</a:t>
            </a:r>
          </a:p>
          <a:p>
            <a:r>
              <a:rPr lang="ru-RU"/>
              <a:t>Малая исследованность =&gt; Низкая 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0280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75723-AD1E-4A95-9CBC-2A8615D8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Invariance vs Equivariance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60B832-229B-407C-95C5-EE982E27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4137"/>
            <a:ext cx="1051560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" b="1">
                <a:ea typeface="+mn-lt"/>
                <a:cs typeface="+mn-lt"/>
              </a:rPr>
              <a:t>Invariance:</a:t>
            </a:r>
            <a:r>
              <a:rPr lang="ru">
                <a:ea typeface="+mn-lt"/>
                <a:cs typeface="+mn-lt"/>
              </a:rPr>
              <a:t> внутреннее представление объекта не изменяется при изменении свойств этого объекта.</a:t>
            </a:r>
            <a:endParaRPr lang="ru-RU">
              <a:ea typeface="+mn-lt"/>
              <a:cs typeface="+mn-lt"/>
            </a:endParaRPr>
          </a:p>
          <a:p>
            <a:endParaRPr lang="ru-RU" dirty="0"/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8E6B3482-3D83-4A7E-B632-52F72FF5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8" y="3430382"/>
            <a:ext cx="6342742" cy="15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3B407-759A-41C4-9A16-7794A790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ru-RU" sz="1900" i="0">
                <a:ea typeface="+mj-lt"/>
                <a:cs typeface="+mj-lt"/>
              </a:rPr>
              <a:t>Hinton: “The pooling operation used in convolutional neural networks is a big mistake and the fact that it works so well is a disaster.”</a:t>
            </a:r>
            <a:endParaRPr lang="ru-RU" sz="1900"/>
          </a:p>
        </p:txBody>
      </p:sp>
      <p:pic>
        <p:nvPicPr>
          <p:cNvPr id="3" name="Рисунок 4" descr="Изображение выглядит как человек, мужчина, держит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4CBA1E84-7489-4040-BB87-056941D6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938" y="2623381"/>
            <a:ext cx="2369054" cy="3553581"/>
          </a:xfrm>
        </p:spPr>
      </p:pic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DC56AC8-92AF-4E0D-A6B5-D74CC911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43" y="439319"/>
            <a:ext cx="4747547" cy="2219477"/>
          </a:xfrm>
          <a:prstGeom prst="rect">
            <a:avLst/>
          </a:prstGeom>
        </p:spPr>
      </p:pic>
      <p:pic>
        <p:nvPicPr>
          <p:cNvPr id="5" name="Рисунок 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86E6FD4-4CF5-4632-9920-A3AAEBDA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96" y="3499976"/>
            <a:ext cx="3648075" cy="198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790FF05-02DD-48B7-815F-4CB4B694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55" y="2699597"/>
            <a:ext cx="4582023" cy="31339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21F6B-2B5D-4AA7-B931-74A7A32F1980}"/>
              </a:ext>
            </a:extLst>
          </p:cNvPr>
          <p:cNvSpPr txBox="1"/>
          <p:nvPr/>
        </p:nvSpPr>
        <p:spPr>
          <a:xfrm>
            <a:off x="1655234" y="78316"/>
            <a:ext cx="80454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  <a:p>
            <a:endParaRPr lang="ru-RU"/>
          </a:p>
          <a:p>
            <a:r>
              <a:rPr lang="ru-RU">
                <a:ea typeface="+mn-lt"/>
                <a:cs typeface="+mn-lt"/>
              </a:rPr>
              <a:t>CNN не инвариантна таким преобразованиям изображения, как </a:t>
            </a:r>
            <a:r>
              <a:rPr lang="ru-RU" dirty="0">
                <a:ea typeface="+mn-lt"/>
                <a:cs typeface="+mn-lt"/>
              </a:rPr>
              <a:t>поворот, изменение цвета или условий освещения.</a:t>
            </a:r>
            <a:endParaRPr lang="ru-RU" dirty="0"/>
          </a:p>
          <a:p>
            <a:endParaRPr lang="ru-RU"/>
          </a:p>
          <a:p>
            <a:endParaRPr lang="ru-RU"/>
          </a:p>
        </p:txBody>
      </p:sp>
      <p:pic>
        <p:nvPicPr>
          <p:cNvPr id="3" name="Рисунок 5" descr="Изображение выглядит как собака&#10;&#10;Автоматически созданное описание">
            <a:extLst>
              <a:ext uri="{FF2B5EF4-FFF2-40B4-BE49-F238E27FC236}">
                <a16:creationId xmlns:a16="http://schemas.microsoft.com/office/drawing/2014/main" id="{C1130BAF-98CF-454A-9BEE-44DF8412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88" y="3663905"/>
            <a:ext cx="3928533" cy="2168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8E8D0-8C61-4315-8AC1-287BE303F70A}"/>
              </a:ext>
            </a:extLst>
          </p:cNvPr>
          <p:cNvSpPr txBox="1"/>
          <p:nvPr/>
        </p:nvSpPr>
        <p:spPr>
          <a:xfrm>
            <a:off x="6671733" y="3057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Augmentation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705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6E54F-57B6-475D-A109-0970E932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ru-RU"/>
              <a:t>Equivariance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9E230-66FC-41FB-9C52-ADBA380D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699842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Equivariance:</a:t>
            </a:r>
            <a:r>
              <a:rPr lang="en-US" sz="2000">
                <a:ea typeface="+mn-lt"/>
                <a:cs typeface="+mn-lt"/>
              </a:rPr>
              <a:t>  внутреннее представление фиксирует свойства объекта.</a:t>
            </a:r>
            <a:endParaRPr lang="ru-RU" sz="2000"/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8D8C0661-1D3C-404A-B8AD-FF8AE779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2441096"/>
            <a:ext cx="4747547" cy="3536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23377-83E3-4B84-8B39-C34CA8938D74}"/>
              </a:ext>
            </a:extLst>
          </p:cNvPr>
          <p:cNvSpPr txBox="1"/>
          <p:nvPr/>
        </p:nvSpPr>
        <p:spPr>
          <a:xfrm>
            <a:off x="7540171" y="283029"/>
            <a:ext cx="31641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f эквивалентна ф-</a:t>
            </a:r>
            <a:r>
              <a:rPr lang="ru-RU" dirty="0" err="1"/>
              <a:t>ии</a:t>
            </a:r>
            <a:r>
              <a:rPr lang="ru-RU" dirty="0"/>
              <a:t> g, если f(g(x)) = g(f(x))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87080-7F18-446F-BEF4-FA6819446A04}"/>
              </a:ext>
            </a:extLst>
          </p:cNvPr>
          <p:cNvSpPr txBox="1"/>
          <p:nvPr/>
        </p:nvSpPr>
        <p:spPr>
          <a:xfrm>
            <a:off x="7962900" y="114723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g: I’(</a:t>
            </a:r>
            <a:r>
              <a:rPr lang="ru-RU" dirty="0" err="1">
                <a:ea typeface="+mn-lt"/>
                <a:cs typeface="+mn-lt"/>
              </a:rPr>
              <a:t>x,y</a:t>
            </a:r>
            <a:r>
              <a:rPr lang="ru-RU" dirty="0">
                <a:ea typeface="+mn-lt"/>
                <a:cs typeface="+mn-lt"/>
              </a:rPr>
              <a:t>) = I(x-1,y)</a:t>
            </a:r>
            <a:endParaRPr lang="ru-RU" dirty="0"/>
          </a:p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ешний, здание, фотография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97B27F07-9A14-4676-99E2-36793C626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541" y="643467"/>
            <a:ext cx="7346918" cy="3159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16089-3AE7-4457-91CC-8EBC2EBEB57C}"/>
              </a:ext>
            </a:extLst>
          </p:cNvPr>
          <p:cNvSpPr txBox="1"/>
          <p:nvPr/>
        </p:nvSpPr>
        <p:spPr>
          <a:xfrm>
            <a:off x="2390775" y="3803650"/>
            <a:ext cx="6807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Мы можем с легкостью распознать, что на каждой картинке изображена Статуя Свободы, несмотря на то, что она изображена под разными углами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D0637-A393-4D3F-9481-43A0E698195D}"/>
              </a:ext>
            </a:extLst>
          </p:cNvPr>
          <p:cNvSpPr txBox="1"/>
          <p:nvPr/>
        </p:nvSpPr>
        <p:spPr>
          <a:xfrm>
            <a:off x="2390775" y="4782608"/>
            <a:ext cx="53890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Все потому что, внутреннее представление Статуи Свободы в нашем мозге не зависит от угла просмотра. </a:t>
            </a:r>
          </a:p>
          <a:p>
            <a:endParaRPr lang="ru-RU"/>
          </a:p>
          <a:p>
            <a:r>
              <a:rPr lang="ru-RU"/>
              <a:t>Может быть человек никогда не видел именно этих картинок, но он может узнать, что на них изображено.</a:t>
            </a:r>
          </a:p>
        </p:txBody>
      </p:sp>
    </p:spTree>
    <p:extLst>
      <p:ext uri="{BB962C8B-B14F-4D97-AF65-F5344CB8AC3E}">
        <p14:creationId xmlns:p14="http://schemas.microsoft.com/office/powerpoint/2010/main" val="179907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13DDC-E8D5-45E9-831B-3A4C96A8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Проблемы свёрточных сетей</a:t>
            </a:r>
          </a:p>
        </p:txBody>
      </p:sp>
      <p:pic>
        <p:nvPicPr>
          <p:cNvPr id="4" name="Рисунок 4" descr="Изображение выглядит как текст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C39E9BE-329A-4CFE-B43B-C2C32ED2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64" y="2002790"/>
            <a:ext cx="6438900" cy="37719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EF325-57C2-41FE-A346-CC4CAC68EA7D}"/>
              </a:ext>
            </a:extLst>
          </p:cNvPr>
          <p:cNvSpPr txBox="1"/>
          <p:nvPr/>
        </p:nvSpPr>
        <p:spPr>
          <a:xfrm>
            <a:off x="6916058" y="2184400"/>
            <a:ext cx="492034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Отсутствие информации об ориентации, проблемы при повороте объектов, изменении освещения и т.д.</a:t>
            </a:r>
            <a:endParaRPr lang="ru-RU"/>
          </a:p>
          <a:p>
            <a:pPr marL="285750" indent="-285750" algn="l">
              <a:buFont typeface="Arial"/>
              <a:buChar char="•"/>
            </a:pP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Большие потери информации на </a:t>
            </a:r>
            <a:r>
              <a:rPr lang="ru-RU" err="1">
                <a:ea typeface="+mn-lt"/>
                <a:cs typeface="+mn-lt"/>
              </a:rPr>
              <a:t>пуллинге</a:t>
            </a:r>
            <a:r>
              <a:rPr lang="ru-RU">
                <a:ea typeface="+mn-lt"/>
                <a:cs typeface="+mn-lt"/>
              </a:rPr>
              <a:t>.</a:t>
            </a:r>
            <a:endParaRPr lang="ru-RU" err="1"/>
          </a:p>
          <a:p>
            <a:pPr marL="285750" indent="-285750">
              <a:buFont typeface="Arial"/>
              <a:buChar char="•"/>
            </a:pP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Отсутствие информации о расположении признаков относительно друг друга.</a:t>
            </a:r>
            <a:endParaRPr lang="ru-RU"/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42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9C7CE-EF0F-47A5-81B2-C5D62C4B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Капсульные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8ACFCF-08C1-47E4-B20A-F7BB23435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/>
              <a:t>Капсула</a:t>
            </a:r>
            <a:r>
              <a:rPr lang="ru-RU"/>
              <a:t> - расширение искусственного нейрона до векторной формы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748E1CC-49E2-4534-BA6D-00B64799807F}"/>
              </a:ext>
            </a:extLst>
          </p:cNvPr>
          <p:cNvCxnSpPr/>
          <p:nvPr/>
        </p:nvCxnSpPr>
        <p:spPr>
          <a:xfrm flipH="1">
            <a:off x="3233803" y="2971800"/>
            <a:ext cx="2404997" cy="107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FE9FBE-3DA6-4877-8D1C-71A17CEE57A5}"/>
              </a:ext>
            </a:extLst>
          </p:cNvPr>
          <p:cNvSpPr txBox="1"/>
          <p:nvPr/>
        </p:nvSpPr>
        <p:spPr>
          <a:xfrm>
            <a:off x="1422617" y="4084398"/>
            <a:ext cx="35678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i="1" u="sng"/>
              <a:t>Длина</a:t>
            </a:r>
            <a:endParaRPr lang="ru-RU" i="1" u="sng"/>
          </a:p>
          <a:p>
            <a:pPr algn="ctr"/>
            <a:r>
              <a:rPr lang="ru-RU" sz="2800"/>
              <a:t>Аналог выходного сигнала искусственного нейрона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AF39383-10A0-470F-85F7-8078802F0AA3}"/>
              </a:ext>
            </a:extLst>
          </p:cNvPr>
          <p:cNvCxnSpPr/>
          <p:nvPr/>
        </p:nvCxnSpPr>
        <p:spPr>
          <a:xfrm>
            <a:off x="5945427" y="2965276"/>
            <a:ext cx="2688920" cy="107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38E36D-8CAA-4099-871F-52D9D5276792}"/>
              </a:ext>
            </a:extLst>
          </p:cNvPr>
          <p:cNvSpPr txBox="1"/>
          <p:nvPr/>
        </p:nvSpPr>
        <p:spPr>
          <a:xfrm>
            <a:off x="6729216" y="4088313"/>
            <a:ext cx="383922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i="1" u="sng"/>
              <a:t>Ориентация</a:t>
            </a:r>
          </a:p>
          <a:p>
            <a:pPr algn="ctr"/>
            <a:r>
              <a:rPr lang="ru-RU" sz="2800"/>
              <a:t>Хранит в себе отклонение состояния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270006137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29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BrushVTI</vt:lpstr>
      <vt:lpstr>Капсульные нейронные сети</vt:lpstr>
      <vt:lpstr>Свёрточные сети</vt:lpstr>
      <vt:lpstr>Invariance vs Equivariance</vt:lpstr>
      <vt:lpstr>Hinton: “The pooling operation used in convolutional neural networks is a big mistake and the fact that it works so well is a disaster.”</vt:lpstr>
      <vt:lpstr>Презентация PowerPoint</vt:lpstr>
      <vt:lpstr>Equivariance</vt:lpstr>
      <vt:lpstr>Презентация PowerPoint</vt:lpstr>
      <vt:lpstr>Проблемы свёрточных сетей</vt:lpstr>
      <vt:lpstr>Капсульные нейронные сети</vt:lpstr>
      <vt:lpstr>Алгоритм динамической маршрутизации по соглашению</vt:lpstr>
      <vt:lpstr>Squash</vt:lpstr>
      <vt:lpstr>Алгоритм динамической маршрутизации по соглашению</vt:lpstr>
      <vt:lpstr>Алгоритм динамической маршрутизации по соглашению</vt:lpstr>
      <vt:lpstr>Презентация PowerPoint</vt:lpstr>
      <vt:lpstr>Презентация PowerPoint</vt:lpstr>
      <vt:lpstr>Функция потерь</vt:lpstr>
      <vt:lpstr>Архитектура CapsNet</vt:lpstr>
      <vt:lpstr>Реконструкция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на MNIST</vt:lpstr>
      <vt:lpstr>Презентация PowerPoint</vt:lpstr>
      <vt:lpstr>Результаты на других датасетах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151</cp:revision>
  <dcterms:created xsi:type="dcterms:W3CDTF">2020-12-16T12:48:39Z</dcterms:created>
  <dcterms:modified xsi:type="dcterms:W3CDTF">2020-12-24T11:36:23Z</dcterms:modified>
</cp:coreProperties>
</file>